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embeddedFontLst>
    <p:embeddedFont>
      <p:font typeface="Century Schoolbook" pitchFamily="18" charset="0"/>
      <p:regular r:id="rId4"/>
      <p:bold r:id="rId5"/>
      <p:italic r:id="rId6"/>
      <p:boldItalic r:id="rId7"/>
    </p:embeddedFon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cIklHAC2M35Lk/QS5N/f/m+xR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1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t-B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2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Colegiado Curso Mestrado Profissional Educacao &lt;ppge@uesc.br&gt;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sex, 3 de mai 11:50 (há 10 dias)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 Cristiane, Josefa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Prezada Professora Cristiane Tavares Fonseca de Moraes Nunes,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t-B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t-BR" sz="12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294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19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30" name="Google Shape;30;p3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156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3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196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" name="Google Shape;32;p3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" name="Google Shape;33;p3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176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" name="Google Shape;34;p3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Google Shape;35;p3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3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19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3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3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" name="Google Shape;40;p3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" name="Google Shape;41;p3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" name="Google Shape;42;p3"/>
          <p:cNvSpPr txBox="1">
            <a:spLocks noGrp="1"/>
          </p:cNvSpPr>
          <p:nvPr>
            <p:ph type="sldNum" idx="12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2"/>
          <p:cNvSpPr txBox="1">
            <a:spLocks noGrp="1"/>
          </p:cNvSpPr>
          <p:nvPr>
            <p:ph type="body" idx="1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?"/>
              <a:defRPr/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3pPr>
            <a:lvl4pPr marL="1828800" lvl="3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4pPr>
            <a:lvl5pPr marL="2286000" lvl="4" indent="-30632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1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2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"/>
          <p:cNvSpPr txBox="1">
            <a:spLocks noGrp="1"/>
          </p:cNvSpPr>
          <p:nvPr>
            <p:ph type="title"/>
          </p:nvPr>
        </p:nvSpPr>
        <p:spPr>
          <a:xfrm rot="5400000">
            <a:off x="4541837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?"/>
              <a:defRPr/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3pPr>
            <a:lvl4pPr marL="1828800" lvl="3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4pPr>
            <a:lvl5pPr marL="2286000" lvl="4" indent="-30632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?"/>
              <a:defRPr/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3pPr>
            <a:lvl4pPr marL="1828800" lvl="3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4pPr>
            <a:lvl5pPr marL="2286000" lvl="4" indent="-30632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sz="3000" b="1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None/>
              <a:defRPr sz="1800" b="1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dt" idx="10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ftr" idx="11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294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5" name="Google Shape;55;p5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6" name="Google Shape;56;p5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01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7" name="Google Shape;57;p5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19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8" name="Google Shape;58;p5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156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5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196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60;p5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61;p5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176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5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19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Google Shape;64;p5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5" name="Google Shape;65;p5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6" name="Google Shape;66;p5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7" name="Google Shape;67;p5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8" name="Google Shape;68;p5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9" name="Google Shape;69;p5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0" name="Google Shape;70;p5"/>
          <p:cNvSpPr txBox="1">
            <a:spLocks noGrp="1"/>
          </p:cNvSpPr>
          <p:nvPr>
            <p:ph type="sldNum" idx="12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6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6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sp>
        <p:nvSpPr>
          <p:cNvPr id="76" name="Google Shape;76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?"/>
              <a:defRPr/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3pPr>
            <a:lvl4pPr marL="1828800" lvl="3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4pPr>
            <a:lvl5pPr marL="2286000" lvl="4" indent="-30632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6"/>
          <p:cNvSpPr txBox="1">
            <a:spLocks noGrp="1"/>
          </p:cNvSpPr>
          <p:nvPr>
            <p:ph type="body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?"/>
              <a:defRPr/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3pPr>
            <a:lvl4pPr marL="1828800" lvl="3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4pPr>
            <a:lvl5pPr marL="2286000" lvl="4" indent="-30632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7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sp>
        <p:nvSpPr>
          <p:cNvPr id="83" name="Google Shape;83;p7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?"/>
              <a:defRPr/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3pPr>
            <a:lvl4pPr marL="1828800" lvl="3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4pPr>
            <a:lvl5pPr marL="2286000" lvl="4" indent="-30632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7"/>
          <p:cNvSpPr txBox="1">
            <a:spLocks noGrp="1"/>
          </p:cNvSpPr>
          <p:nvPr>
            <p:ph type="body" idx="2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?"/>
              <a:defRPr/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3pPr>
            <a:lvl4pPr marL="1828800" lvl="3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4pPr>
            <a:lvl5pPr marL="2286000" lvl="4" indent="-30632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7"/>
          <p:cNvSpPr>
            <a:spLocks noGrp="1"/>
          </p:cNvSpPr>
          <p:nvPr>
            <p:ph type="body" idx="3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3pPr>
            <a:lvl4pPr marL="1828800" lvl="3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4pPr>
            <a:lvl5pPr marL="2286000" lvl="4" indent="-30632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7"/>
          <p:cNvSpPr>
            <a:spLocks noGrp="1"/>
          </p:cNvSpPr>
          <p:nvPr>
            <p:ph type="body" idx="4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3pPr>
            <a:lvl4pPr marL="1828800" lvl="3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4pPr>
            <a:lvl5pPr marL="2286000" lvl="4" indent="-30632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údo com Legenda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Google Shape;97;p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156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8" name="Google Shape;98;p10"/>
          <p:cNvSpPr txBox="1"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sz="2000" b="1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0"/>
          <p:cNvSpPr txBox="1">
            <a:spLocks noGrp="1"/>
          </p:cNvSpPr>
          <p:nvPr>
            <p:ph type="body" idx="1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00" name="Google Shape;100;p1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1" name="Google Shape;101;p1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2" name="Google Shape;102;p10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3" name="Google Shape;103;p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4" name="Google Shape;104;p1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0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2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?"/>
              <a:defRPr/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3pPr>
            <a:lvl4pPr marL="1828800" lvl="3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?"/>
              <a:defRPr/>
            </a:lvl4pPr>
            <a:lvl5pPr marL="2286000" lvl="4" indent="-30632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m com Legenda" type="picTx">
  <p:cSld name="PICTURE_WITH_CAPTION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Google Shape;111;p1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2" name="Google Shape;112;p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3" name="Google Shape;113;p11"/>
          <p:cNvSpPr txBox="1"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1"/>
          <p:cNvSpPr>
            <a:spLocks noGrp="1"/>
          </p:cNvSpPr>
          <p:nvPr>
            <p:ph type="pic" idx="2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15" name="Google Shape;115;p11"/>
          <p:cNvSpPr txBox="1">
            <a:spLocks noGrp="1"/>
          </p:cNvSpPr>
          <p:nvPr>
            <p:ph type="body" idx="1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marL="914400" lvl="1" indent="-28956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marL="1371600" lvl="2" indent="-2667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600"/>
              <a:buChar char="?"/>
              <a:defRPr sz="1000"/>
            </a:lvl3pPr>
            <a:lvl4pPr marL="1828800" lvl="3" indent="-262889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40"/>
              <a:buChar char="?"/>
              <a:defRPr sz="900"/>
            </a:lvl4pPr>
            <a:lvl5pPr marL="2286000" lvl="4" indent="-267461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16" name="Google Shape;116;p1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7" name="Google Shape;117;p1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8" name="Google Shape;118;p1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9" name="Google Shape;119;p11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0" name="Google Shape;120;p11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1" name="Google Shape;121;p11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sp>
        <p:nvSpPr>
          <p:cNvPr id="123" name="Google Shape;123;p11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156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52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33528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2971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297688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281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cxnSp>
        <p:nvCxnSpPr>
          <p:cNvPr id="15" name="Google Shape;15;p2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16;p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2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8" name="Google Shape;18;p2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uod-eafy-tai?hs=2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s://meet.google.com/nom-ybqw-o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"/>
          <p:cNvSpPr txBox="1">
            <a:spLocks noGrp="1"/>
          </p:cNvSpPr>
          <p:nvPr>
            <p:ph type="ctrTitle"/>
          </p:nvPr>
        </p:nvSpPr>
        <p:spPr>
          <a:xfrm>
            <a:off x="1979712" y="529608"/>
            <a:ext cx="6336704" cy="28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pt-BR" sz="1200" dirty="0">
                <a:solidFill>
                  <a:schemeClr val="dk1"/>
                </a:solidFill>
              </a:rPr>
              <a:t/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/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/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/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/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/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/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/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/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>UNIVERSIDADE ESTADUAL DE SANTA CRUZ – UESC</a:t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>DEPARTAMENTO DE CIÊNCIAS DA EDUCAÇÃO – DCIE</a:t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>PROGRAMA DE PÓS-GRADUAÇÃO </a:t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200" dirty="0">
                <a:solidFill>
                  <a:schemeClr val="dk1"/>
                </a:solidFill>
              </a:rPr>
              <a:t>MESTRADO PROFISSIONAL EM EDUCAÇÃO - PPGE</a:t>
            </a:r>
            <a:br>
              <a:rPr lang="pt-BR" sz="1200" dirty="0">
                <a:solidFill>
                  <a:schemeClr val="dk1"/>
                </a:solidFill>
              </a:rPr>
            </a:br>
            <a:r>
              <a:rPr lang="pt-BR" sz="1400" dirty="0">
                <a:solidFill>
                  <a:schemeClr val="dk1"/>
                </a:solidFill>
              </a:rPr>
              <a:t/>
            </a:r>
            <a:br>
              <a:rPr lang="pt-BR" sz="1400" dirty="0">
                <a:solidFill>
                  <a:schemeClr val="dk1"/>
                </a:solidFill>
              </a:rPr>
            </a:br>
            <a:r>
              <a:rPr lang="pt-BR" sz="1400" dirty="0">
                <a:solidFill>
                  <a:schemeClr val="dk1"/>
                </a:solidFill>
              </a:rPr>
              <a:t/>
            </a:r>
            <a:br>
              <a:rPr lang="pt-BR" sz="1400" dirty="0">
                <a:solidFill>
                  <a:schemeClr val="dk1"/>
                </a:solidFill>
              </a:rPr>
            </a:br>
            <a:r>
              <a:rPr lang="pt-BR" sz="1600" b="0" dirty="0">
                <a:solidFill>
                  <a:schemeClr val="dk1"/>
                </a:solidFill>
              </a:rPr>
              <a:t>Temos a satisfação de </a:t>
            </a:r>
            <a:r>
              <a:rPr lang="pt-BR" sz="1600" b="0" dirty="0" smtClean="0">
                <a:solidFill>
                  <a:schemeClr val="dk1"/>
                </a:solidFill>
              </a:rPr>
              <a:t>convidá-lo/A</a:t>
            </a:r>
            <a:r>
              <a:rPr lang="pt-BR" sz="1600" b="0" dirty="0">
                <a:solidFill>
                  <a:schemeClr val="dk1"/>
                </a:solidFill>
              </a:rPr>
              <a:t/>
            </a:r>
            <a:br>
              <a:rPr lang="pt-BR" sz="1600" b="0" dirty="0">
                <a:solidFill>
                  <a:schemeClr val="dk1"/>
                </a:solidFill>
              </a:rPr>
            </a:br>
            <a:r>
              <a:rPr lang="pt-BR" sz="1600" b="0" dirty="0">
                <a:solidFill>
                  <a:schemeClr val="dk1"/>
                </a:solidFill>
              </a:rPr>
              <a:t>para o </a:t>
            </a:r>
            <a:r>
              <a:rPr lang="pt-BR" sz="1600" dirty="0">
                <a:solidFill>
                  <a:schemeClr val="dk1"/>
                </a:solidFill>
              </a:rPr>
              <a:t>EXAME DE </a:t>
            </a:r>
            <a:r>
              <a:rPr lang="pt-BR" sz="1600" dirty="0" smtClean="0">
                <a:solidFill>
                  <a:schemeClr val="dk1"/>
                </a:solidFill>
              </a:rPr>
              <a:t>DEFESA</a:t>
            </a:r>
            <a:r>
              <a:rPr lang="pt-BR" sz="1600" dirty="0">
                <a:solidFill>
                  <a:schemeClr val="dk1"/>
                </a:solidFill>
              </a:rPr>
              <a:t/>
            </a:r>
            <a:br>
              <a:rPr lang="pt-BR" sz="1600" dirty="0">
                <a:solidFill>
                  <a:schemeClr val="dk1"/>
                </a:solidFill>
              </a:rPr>
            </a:br>
            <a:r>
              <a:rPr lang="pt-BR" sz="1600" dirty="0">
                <a:solidFill>
                  <a:schemeClr val="dk1"/>
                </a:solidFill>
              </a:rPr>
              <a:t> </a:t>
            </a:r>
            <a:br>
              <a:rPr lang="pt-BR" sz="1600" dirty="0">
                <a:solidFill>
                  <a:schemeClr val="dk1"/>
                </a:solidFill>
              </a:rPr>
            </a:br>
            <a:r>
              <a:rPr lang="pt-BR" sz="2000" dirty="0" smtClean="0">
                <a:solidFill>
                  <a:schemeClr val="tx1"/>
                </a:solidFill>
                <a:latin typeface="Century Schoolbook" pitchFamily="18" charset="0"/>
              </a:rPr>
              <a:t>“</a:t>
            </a:r>
            <a:r>
              <a:rPr lang="pt-BR" sz="2000" dirty="0" smtClean="0"/>
              <a:t>A instabilidade na institucionalização do ensino de Sociologia enquanto</a:t>
            </a:r>
            <a:br>
              <a:rPr lang="pt-BR" sz="2000" dirty="0" smtClean="0"/>
            </a:br>
            <a:r>
              <a:rPr lang="pt-BR" sz="2000" dirty="0" smtClean="0"/>
              <a:t>disciplina obrigatória no currículo do ensino médio</a:t>
            </a:r>
            <a:r>
              <a:rPr lang="pt-BR" sz="2000" dirty="0" smtClean="0">
                <a:solidFill>
                  <a:schemeClr val="tx1"/>
                </a:solidFill>
              </a:rPr>
              <a:t>”</a:t>
            </a:r>
            <a:endParaRPr sz="20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142" name="Google Shape;142;p1"/>
          <p:cNvSpPr txBox="1">
            <a:spLocks noGrp="1"/>
          </p:cNvSpPr>
          <p:nvPr>
            <p:ph type="subTitle" idx="1"/>
          </p:nvPr>
        </p:nvSpPr>
        <p:spPr>
          <a:xfrm>
            <a:off x="2267744" y="3422090"/>
            <a:ext cx="6624736" cy="344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rPr lang="pt-BR" sz="2400" dirty="0" smtClean="0">
                <a:solidFill>
                  <a:schemeClr val="dk1"/>
                </a:solidFill>
              </a:rPr>
              <a:t>Mestranda:  </a:t>
            </a:r>
            <a:r>
              <a:rPr lang="pt-BR" sz="2400" b="0" dirty="0" smtClean="0">
                <a:solidFill>
                  <a:schemeClr val="dk1"/>
                </a:solidFill>
              </a:rPr>
              <a:t>Gabriela Anastácio de Oliveira Lima   </a:t>
            </a: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</a:pPr>
            <a:r>
              <a:rPr lang="pt-BR" sz="1600" dirty="0">
                <a:solidFill>
                  <a:schemeClr val="dk1"/>
                </a:solidFill>
              </a:rPr>
              <a:t>Banca Examinadora:</a:t>
            </a: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</a:pPr>
            <a:r>
              <a:rPr lang="pt-BR" sz="1600" b="0" dirty="0" err="1" smtClean="0">
                <a:solidFill>
                  <a:schemeClr val="dk1"/>
                </a:solidFill>
              </a:rPr>
              <a:t>Profa</a:t>
            </a:r>
            <a:r>
              <a:rPr lang="pt-BR" sz="1600" b="0" dirty="0" smtClean="0">
                <a:solidFill>
                  <a:schemeClr val="dk1"/>
                </a:solidFill>
              </a:rPr>
              <a:t>. Dra. </a:t>
            </a:r>
            <a:r>
              <a:rPr lang="pt-BR" sz="1600" b="0" dirty="0" err="1" smtClean="0">
                <a:solidFill>
                  <a:schemeClr val="dk1"/>
                </a:solidFill>
              </a:rPr>
              <a:t>Elís</a:t>
            </a:r>
            <a:r>
              <a:rPr lang="pt-BR" sz="1600" b="0" dirty="0" smtClean="0">
                <a:solidFill>
                  <a:schemeClr val="dk1"/>
                </a:solidFill>
              </a:rPr>
              <a:t> Cristina </a:t>
            </a:r>
            <a:r>
              <a:rPr lang="pt-BR" sz="1600" b="0" dirty="0" err="1" smtClean="0">
                <a:solidFill>
                  <a:schemeClr val="dk1"/>
                </a:solidFill>
              </a:rPr>
              <a:t>Fiamengue</a:t>
            </a:r>
            <a:r>
              <a:rPr lang="pt-BR" sz="1600" b="0" dirty="0" smtClean="0">
                <a:solidFill>
                  <a:schemeClr val="dk1"/>
                </a:solidFill>
              </a:rPr>
              <a:t> </a:t>
            </a:r>
            <a:r>
              <a:rPr lang="pt-BR" sz="1600" b="0" dirty="0" smtClean="0">
                <a:solidFill>
                  <a:schemeClr val="dk1"/>
                </a:solidFill>
              </a:rPr>
              <a:t>(Orientadora/UESC</a:t>
            </a:r>
            <a:r>
              <a:rPr lang="pt-BR" sz="1600" b="0" dirty="0">
                <a:solidFill>
                  <a:schemeClr val="dk1"/>
                </a:solidFill>
              </a:rPr>
              <a:t>) </a:t>
            </a:r>
            <a:endParaRPr sz="16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</a:pPr>
            <a:r>
              <a:rPr lang="pt-BR" sz="1600" b="0" dirty="0" err="1" smtClean="0">
                <a:solidFill>
                  <a:schemeClr val="dk1"/>
                </a:solidFill>
              </a:rPr>
              <a:t>Profa</a:t>
            </a:r>
            <a:r>
              <a:rPr lang="pt-BR" sz="1600" b="0" dirty="0" smtClean="0">
                <a:solidFill>
                  <a:schemeClr val="dk1"/>
                </a:solidFill>
              </a:rPr>
              <a:t>. Dra. </a:t>
            </a:r>
            <a:r>
              <a:rPr lang="pt-BR" sz="1600" b="0" dirty="0" err="1" smtClean="0">
                <a:solidFill>
                  <a:schemeClr val="dk1"/>
                </a:solidFill>
              </a:rPr>
              <a:t>Jeanes</a:t>
            </a:r>
            <a:r>
              <a:rPr lang="pt-BR" sz="1600" b="0" dirty="0" smtClean="0">
                <a:solidFill>
                  <a:schemeClr val="dk1"/>
                </a:solidFill>
              </a:rPr>
              <a:t> Martins </a:t>
            </a:r>
            <a:r>
              <a:rPr lang="pt-BR" sz="1600" b="0" dirty="0" err="1" smtClean="0">
                <a:solidFill>
                  <a:schemeClr val="dk1"/>
                </a:solidFill>
              </a:rPr>
              <a:t>Larchert</a:t>
            </a:r>
            <a:r>
              <a:rPr lang="pt-BR" sz="1600" b="0" dirty="0" smtClean="0">
                <a:solidFill>
                  <a:schemeClr val="dk1"/>
                </a:solidFill>
              </a:rPr>
              <a:t> (UESC</a:t>
            </a:r>
            <a:r>
              <a:rPr lang="pt-BR" sz="1600" b="0" dirty="0">
                <a:solidFill>
                  <a:schemeClr val="dk1"/>
                </a:solidFill>
              </a:rPr>
              <a:t>) </a:t>
            </a:r>
            <a:endParaRPr sz="1600" b="0" dirty="0">
              <a:solidFill>
                <a:schemeClr val="dk1"/>
              </a:solidFill>
            </a:endParaRPr>
          </a:p>
          <a:p>
            <a:pPr marL="0" lvl="0" indent="0">
              <a:buSzPts val="1120"/>
            </a:pPr>
            <a:r>
              <a:rPr lang="pt-BR" sz="1600" b="0" dirty="0" smtClean="0">
                <a:solidFill>
                  <a:schemeClr val="dk1"/>
                </a:solidFill>
              </a:rPr>
              <a:t>Prof. Dr. Diego da Costa Vitorino </a:t>
            </a:r>
            <a:r>
              <a:rPr lang="pt-BR" sz="1600" b="0" dirty="0" smtClean="0">
                <a:solidFill>
                  <a:schemeClr val="dk1"/>
                </a:solidFill>
              </a:rPr>
              <a:t>(</a:t>
            </a:r>
            <a:r>
              <a:rPr lang="pt-BR" sz="1600" b="0" dirty="0" smtClean="0">
                <a:solidFill>
                  <a:schemeClr val="dk1"/>
                </a:solidFill>
              </a:rPr>
              <a:t>UFRP </a:t>
            </a:r>
            <a:r>
              <a:rPr lang="pt-BR" sz="1600" b="0" dirty="0" smtClean="0">
                <a:solidFill>
                  <a:schemeClr val="dk1"/>
                </a:solidFill>
              </a:rPr>
              <a:t>– </a:t>
            </a:r>
            <a:r>
              <a:rPr lang="pt-BR" sz="1600" b="0" dirty="0" smtClean="0">
                <a:solidFill>
                  <a:schemeClr val="dk1"/>
                </a:solidFill>
              </a:rPr>
              <a:t>Recife/PE)</a:t>
            </a:r>
            <a:endParaRPr sz="16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</a:pPr>
            <a:r>
              <a:rPr lang="pt-BR" sz="1600" dirty="0">
                <a:solidFill>
                  <a:schemeClr val="dk1"/>
                </a:solidFill>
              </a:rPr>
              <a:t>Data: </a:t>
            </a:r>
            <a:r>
              <a:rPr lang="pt-BR" sz="1600" b="0" dirty="0" smtClean="0">
                <a:solidFill>
                  <a:schemeClr val="dk1"/>
                </a:solidFill>
              </a:rPr>
              <a:t>19 </a:t>
            </a:r>
            <a:r>
              <a:rPr lang="pt-BR" sz="1600" b="0" dirty="0">
                <a:solidFill>
                  <a:schemeClr val="dk1"/>
                </a:solidFill>
              </a:rPr>
              <a:t>de </a:t>
            </a:r>
            <a:r>
              <a:rPr lang="pt-BR" sz="1600" b="0" dirty="0" smtClean="0">
                <a:solidFill>
                  <a:schemeClr val="dk1"/>
                </a:solidFill>
              </a:rPr>
              <a:t>agosto </a:t>
            </a:r>
            <a:r>
              <a:rPr lang="pt-BR" sz="1600" b="0" dirty="0">
                <a:solidFill>
                  <a:schemeClr val="dk1"/>
                </a:solidFill>
              </a:rPr>
              <a:t>de 2022</a:t>
            </a:r>
            <a:endParaRPr sz="16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</a:pPr>
            <a:r>
              <a:rPr lang="pt-BR" sz="1600" dirty="0">
                <a:solidFill>
                  <a:schemeClr val="dk1"/>
                </a:solidFill>
              </a:rPr>
              <a:t>Horário: </a:t>
            </a:r>
            <a:r>
              <a:rPr lang="pt-BR" sz="1600" b="0" dirty="0" smtClean="0">
                <a:solidFill>
                  <a:schemeClr val="dk1"/>
                </a:solidFill>
              </a:rPr>
              <a:t>14h</a:t>
            </a:r>
            <a:endParaRPr sz="1600" b="0" dirty="0">
              <a:solidFill>
                <a:schemeClr val="dk1"/>
              </a:solidFill>
            </a:endParaRPr>
          </a:p>
          <a:p>
            <a:r>
              <a:rPr lang="pt-BR" sz="1600" dirty="0" smtClean="0">
                <a:solidFill>
                  <a:schemeClr val="dk1"/>
                </a:solidFill>
              </a:rPr>
              <a:t>Local:</a:t>
            </a:r>
            <a:r>
              <a:rPr lang="pt-BR" sz="1600" b="0" dirty="0" smtClean="0">
                <a:hlinkClick r:id="rId3"/>
              </a:rPr>
              <a:t> </a:t>
            </a:r>
            <a:r>
              <a:rPr lang="pt-BR" sz="1600" b="0" u="sng" dirty="0" smtClean="0">
                <a:hlinkClick r:id="rId4"/>
              </a:rPr>
              <a:t>https://meet.google.com/nom-ybqw-otw</a:t>
            </a:r>
            <a:endParaRPr lang="pt-BR" sz="1600" b="0" dirty="0" smtClean="0"/>
          </a:p>
          <a:p>
            <a:r>
              <a:rPr lang="pt-BR" sz="1600" dirty="0" smtClean="0"/>
              <a:t/>
            </a:r>
            <a:br>
              <a:rPr lang="pt-BR" sz="1600" dirty="0" smtClean="0"/>
            </a:br>
            <a:endParaRPr lang="pt-BR" sz="1600" b="0" dirty="0" smtClean="0"/>
          </a:p>
          <a:p>
            <a:r>
              <a:rPr lang="pt-BR" sz="1600" dirty="0" smtClean="0"/>
              <a:t/>
            </a:r>
            <a:br>
              <a:rPr lang="pt-BR" sz="1600" dirty="0" smtClean="0"/>
            </a:br>
            <a:endParaRPr lang="pt-PT" sz="1600" dirty="0" smtClean="0">
              <a:solidFill>
                <a:schemeClr val="accent1"/>
              </a:solidFill>
            </a:endParaRPr>
          </a:p>
          <a:p>
            <a:pPr marL="0" indent="0">
              <a:buSzPts val="1120"/>
            </a:pPr>
            <a:endParaRPr lang="pt-BR" sz="1600" b="0" dirty="0" smtClean="0">
              <a:solidFill>
                <a:schemeClr val="accent1"/>
              </a:solidFill>
            </a:endParaRPr>
          </a:p>
          <a:p>
            <a:pPr marL="0" lvl="0" indent="0">
              <a:buSzPts val="1120"/>
            </a:pPr>
            <a:endParaRPr sz="1600" b="0" dirty="0">
              <a:solidFill>
                <a:schemeClr val="dk1"/>
              </a:solidFill>
            </a:endParaRPr>
          </a:p>
        </p:txBody>
      </p:sp>
      <p:pic>
        <p:nvPicPr>
          <p:cNvPr id="143" name="Google Shape;14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53760" y="246580"/>
            <a:ext cx="864096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" descr="C:\Users\KICA\Downloads\Logomarca Mestrado Profissional em Educação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47665" y="316595"/>
            <a:ext cx="783590" cy="706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os a satisfação de convidá-lo">
  <a:themeElements>
    <a:clrScheme name="Balcão Envidraçado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59</Words>
  <Application>Microsoft Office PowerPoint</Application>
  <PresentationFormat>Apresentação na tela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Century Schoolbook</vt:lpstr>
      <vt:lpstr>Noto Sans Symbols</vt:lpstr>
      <vt:lpstr>Calibri</vt:lpstr>
      <vt:lpstr>Temos a satisfação de convidá-lo</vt:lpstr>
      <vt:lpstr>         UNIVERSIDADE ESTADUAL DE SANTA CRUZ – UESC DEPARTAMENTO DE CIÊNCIAS DA EDUCAÇÃO – DCIE PROGRAMA DE PÓS-GRADUAÇÃO  MESTRADO PROFISSIONAL EM EDUCAÇÃO - PPGE   Temos a satisfação de convidá-lo/A para o EXAME DE DEFESA   “A instabilidade na institucionalização do ensino de Sociologia enquanto disciplina obrigatória no currículo do ensino médio”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ESTADUAL DE SANTA CRUZ – UESC DEPARTAMENTO DE CIÊNCIAS DA EDUCAÇÃO – DCIE PROGRAMA DE PÓS-GRADUAÇÃO  MESTRADO PROFISSIONAL EM EDUCAÇÃO - PPGE   Temos a satisfação de convidá-lo/lá para o EXAME DE DEFESA   “COMUNICAÇÃO COMO PRÁTICA EPISTÊMICA E O ENSINO POR INVESTIGAÇÃO: análise de registros escritos no Ensino Fundamental anos finais numa escola em Maraú, Bahia”</dc:title>
  <dc:creator>mckamiya</dc:creator>
  <cp:lastModifiedBy>tvsilva</cp:lastModifiedBy>
  <cp:revision>29</cp:revision>
  <dcterms:created xsi:type="dcterms:W3CDTF">2017-03-16T14:32:29Z</dcterms:created>
  <dcterms:modified xsi:type="dcterms:W3CDTF">2022-08-15T18:06:40Z</dcterms:modified>
</cp:coreProperties>
</file>